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comments+xml" PartName="/ppt/comments/comment1.xml"/>
  <Override ContentType="application/vnd.openxmlformats-officedocument.presentationml.comments+xml" PartName="/ppt/comments/comment2.xml"/>
  <Override ContentType="application/vnd.openxmlformats-officedocument.presentationml.comments+xml" PartName="/ppt/comments/comment5.xml"/>
  <Override ContentType="application/vnd.openxmlformats-officedocument.presentationml.comments+xml" PartName="/ppt/comments/comment6.xml"/>
  <Override ContentType="application/vnd.openxmlformats-officedocument.presentationml.comments+xml" PartName="/ppt/comments/comment7.xml"/>
  <Override ContentType="application/vnd.openxmlformats-officedocument.presentationml.comments+xml" PartName="/ppt/comments/comment4.xml"/>
  <Override ContentType="application/vnd.openxmlformats-officedocument.presentationml.comments+xml" PartName="/ppt/comments/comment3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commentAuthors+xml" PartName="/ppt/commentAuthors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Roboto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Author clrIdx="0" id="0" initials="" lastIdx="7" name="Светлана Кочнева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Roboto-boldItalic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.fntdata"/><Relationship Id="rId6" Type="http://schemas.openxmlformats.org/officeDocument/2006/relationships/slide" Target="slides/slide1.xml"/><Relationship Id="rId18" Type="http://schemas.openxmlformats.org/officeDocument/2006/relationships/font" Target="fonts/Roboto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comments/comment1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1" dt="2017-01-16T12:06:20.990">
    <p:pos x="6000" y="0"/>
    <p:text>Необходимо сделать текстовые выделение опорных слов в определении. Иначе это же можно прочитать и на бумажном носителе:)</p:text>
  </p:cm>
</p:cmLst>
</file>

<file path=ppt/comments/comment2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2" dt="2017-01-16T12:07:17.936">
    <p:pos x="6000" y="0"/>
    <p:text>сократите текст для презентационной подачи материала, а не печатной</p:text>
  </p:cm>
</p:cmLst>
</file>

<file path=ppt/comments/comment3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3" dt="2017-01-16T12:11:59.512">
    <p:pos x="6000" y="0"/>
    <p:text>пед.задача ролика? Одновременность и ролика и текста?</p:text>
  </p:cm>
</p:cmLst>
</file>

<file path=ppt/comments/comment4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4" dt="2017-01-16T12:12:45.749">
    <p:pos x="6000" y="0"/>
    <p:text>сократите текст для презентации, а не МУ</p:text>
  </p:cm>
</p:cmLst>
</file>

<file path=ppt/comments/comment5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5" dt="2017-01-16T12:13:11.393">
    <p:pos x="6000" y="0"/>
    <p:text>аналогично</p:text>
  </p:cm>
</p:cmLst>
</file>

<file path=ppt/comments/comment6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6" dt="2017-01-16T12:14:00.991">
    <p:pos x="6000" y="0"/>
    <p:text>лучше через анимацию ввести каждый вопрос</p:text>
  </p:cm>
</p:cmLst>
</file>

<file path=ppt/comments/comment7.xml><?xml version="1.0" encoding="utf-8"?>
<p:cm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m authorId="0" idx="7" dt="2017-01-16T12:15:11.753">
    <p:pos x="6000" y="0"/>
    <p:text>посмотрите, пожалуйста, еще раз "смерть через РР" на нашем учебном сайте</p:text>
  </p:cm>
</p:cmLst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Shape 146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Shape 8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Shape 9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Shape 10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Shape 11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Shape 138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11" name="Shape 1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Shape 16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7" name="Shape 17"/>
          <p:cNvSpPr txBox="1"/>
          <p:nvPr>
            <p:ph idx="1" type="subTitle"/>
          </p:nvPr>
        </p:nvSpPr>
        <p:spPr>
          <a:xfrm>
            <a:off x="598088" y="2715912"/>
            <a:ext cx="8222100" cy="432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bg>
      <p:bgPr>
        <a:solidFill>
          <a:schemeClr val="dk1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Shape 7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71" name="Shape 7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Shape 76"/>
          <p:cNvSpPr txBox="1"/>
          <p:nvPr>
            <p:ph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buSzPct val="100000"/>
              <a:defRPr sz="12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8" name="Shape 7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chemeClr val="dk1"/>
        </a:solid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Shape 20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21" name="Shape 21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26" name="Shape 26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Shape 29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30" name="Shape 30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 flipH="1">
              <a:off x="6181162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Shape 3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49" name="Shape 4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bg>
      <p:bgPr>
        <a:solidFill>
          <a:schemeClr val="accent4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Shape 51"/>
          <p:cNvGrpSpPr/>
          <p:nvPr/>
        </p:nvGrpSpPr>
        <p:grpSpPr>
          <a:xfrm>
            <a:off x="6098378" y="4"/>
            <a:ext cx="3045625" cy="2030570"/>
            <a:chOff x="6098378" y="4"/>
            <a:chExt cx="3045625" cy="2030570"/>
          </a:xfrm>
        </p:grpSpPr>
        <p:sp>
          <p:nvSpPr>
            <p:cNvPr id="52" name="Shape 52"/>
            <p:cNvSpPr/>
            <p:nvPr/>
          </p:nvSpPr>
          <p:spPr>
            <a:xfrm>
              <a:off x="8128803" y="15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3" name="Shape 53"/>
            <p:cNvSpPr/>
            <p:nvPr/>
          </p:nvSpPr>
          <p:spPr>
            <a:xfrm flipH="1">
              <a:off x="7113463" y="4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4" name="Shape 54"/>
            <p:cNvSpPr/>
            <p:nvPr/>
          </p:nvSpPr>
          <p:spPr>
            <a:xfrm flipH="1" rot="10800000">
              <a:off x="7113588" y="106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5" name="Shape 55"/>
            <p:cNvSpPr/>
            <p:nvPr/>
          </p:nvSpPr>
          <p:spPr>
            <a:xfrm rot="10800000">
              <a:off x="6098378" y="96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56" name="Shape 56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rIns="91425" tIns="91425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57" name="Shape 57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61" name="Shape 6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2" name="Shape 62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63" name="Shape 63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64" name="Shape 64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ru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Roboto"/>
              <a:buNone/>
              <a:defRPr sz="30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Font typeface="Roboto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Font typeface="Roboto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ru" sz="1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6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comments" Target="../comments/comment6.xml"/><Relationship Id="rId4" Type="http://schemas.openxmlformats.org/officeDocument/2006/relationships/image" Target="../media/image0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comments" Target="../comments/comment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comments" Target="../comments/comment1.xml"/><Relationship Id="rId4" Type="http://schemas.openxmlformats.org/officeDocument/2006/relationships/image" Target="../media/image0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comments" Target="../comments/comment2.xml"/><Relationship Id="rId4" Type="http://schemas.openxmlformats.org/officeDocument/2006/relationships/image" Target="../media/image05.jpg"/><Relationship Id="rId5" Type="http://schemas.openxmlformats.org/officeDocument/2006/relationships/image" Target="../media/image0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comments" Target="../comments/comment3.xml"/><Relationship Id="rId4" Type="http://schemas.openxmlformats.org/officeDocument/2006/relationships/image" Target="../media/image0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comments" Target="../comments/comment4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comments" Target="../comments/comment5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ctrTitle"/>
          </p:nvPr>
        </p:nvSpPr>
        <p:spPr>
          <a:xfrm>
            <a:off x="551575" y="1055023"/>
            <a:ext cx="8222100" cy="2389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 sz="4800"/>
              <a:t>Основы </a:t>
            </a:r>
          </a:p>
          <a:p>
            <a:pPr lvl="0">
              <a:spcBef>
                <a:spcPts val="0"/>
              </a:spcBef>
              <a:buNone/>
            </a:pPr>
            <a:r>
              <a:rPr lang="ru" sz="4800"/>
              <a:t>информационной безопасности</a:t>
            </a:r>
          </a:p>
        </p:txBody>
      </p:sp>
      <p:sp>
        <p:nvSpPr>
          <p:cNvPr id="86" name="Shape 86"/>
          <p:cNvSpPr txBox="1"/>
          <p:nvPr>
            <p:ph idx="1" type="subTitle"/>
          </p:nvPr>
        </p:nvSpPr>
        <p:spPr>
          <a:xfrm>
            <a:off x="551586" y="4049400"/>
            <a:ext cx="6973200" cy="4329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ru"/>
              <a:t>© Виткова Лидия Андреевна, ассистент кафедры 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>
            <p:ph type="title"/>
          </p:nvPr>
        </p:nvSpPr>
        <p:spPr>
          <a:xfrm>
            <a:off x="861750" y="224825"/>
            <a:ext cx="7333800" cy="8253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Виды мер противодействия угрозам и основные способы защиты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4272800" y="1579800"/>
            <a:ext cx="2755800" cy="2325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Образовательные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Правовые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Физические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Технологические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Технические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Организационные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images (3).jpg" id="150" name="Shape 15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8725" y="1760826"/>
            <a:ext cx="2862975" cy="17758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type="title"/>
          </p:nvPr>
        </p:nvSpPr>
        <p:spPr>
          <a:xfrm>
            <a:off x="252800" y="224825"/>
            <a:ext cx="85206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Вопросы для размышления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2080875" y="848950"/>
            <a:ext cx="5181000" cy="417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b="1"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Задумайтесь над следующими  вопросами :</a:t>
            </a:r>
          </a:p>
        </p:txBody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3034050" y="1337225"/>
            <a:ext cx="5181000" cy="82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b="1"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Где Вы себя безопаснее чувствуете, работая на компьютере. В Университете или дома?</a:t>
            </a:r>
          </a:p>
        </p:txBody>
      </p:sp>
      <p:sp>
        <p:nvSpPr>
          <p:cNvPr id="158" name="Shape 158"/>
          <p:cNvSpPr txBox="1"/>
          <p:nvPr>
            <p:ph idx="1" type="body"/>
          </p:nvPr>
        </p:nvSpPr>
        <p:spPr>
          <a:xfrm>
            <a:off x="2947475" y="2235900"/>
            <a:ext cx="5826000" cy="82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Почему? Приведите два-три фактора, которые делают Вашу работу в Университете или дома безопаснее.</a:t>
            </a:r>
          </a:p>
        </p:txBody>
      </p:sp>
      <p:pic>
        <p:nvPicPr>
          <p:cNvPr id="159" name="Shape 15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9675" y="1455875"/>
            <a:ext cx="2619375" cy="177165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Shape 160"/>
          <p:cNvSpPr txBox="1"/>
          <p:nvPr>
            <p:ph idx="1" type="body"/>
          </p:nvPr>
        </p:nvSpPr>
        <p:spPr>
          <a:xfrm>
            <a:off x="2189050" y="3017825"/>
            <a:ext cx="5826000" cy="827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Знаете ли Вы, какие технические средства защиты информации используются дома и в Университете? </a:t>
            </a:r>
          </a:p>
        </p:txBody>
      </p:sp>
      <p:sp>
        <p:nvSpPr>
          <p:cNvPr id="161" name="Shape 161"/>
          <p:cNvSpPr txBox="1"/>
          <p:nvPr>
            <p:ph idx="1" type="body"/>
          </p:nvPr>
        </p:nvSpPr>
        <p:spPr>
          <a:xfrm>
            <a:off x="252800" y="3839275"/>
            <a:ext cx="6413100" cy="933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Помогает ли Вам знание о том, какие используются меры защиты информации, чувствовать себя безопаснее при работе на компьютере?</a:t>
            </a: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/>
          <p:nvPr>
            <p:ph type="ctrTitle"/>
          </p:nvPr>
        </p:nvSpPr>
        <p:spPr>
          <a:xfrm>
            <a:off x="590825" y="1629424"/>
            <a:ext cx="8222100" cy="10989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ru" sz="4800"/>
              <a:t>СПАСИБО ЗА ВНИМАНИЕ!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/>
          <p:nvPr>
            <p:ph type="title"/>
          </p:nvPr>
        </p:nvSpPr>
        <p:spPr>
          <a:xfrm>
            <a:off x="311700" y="269050"/>
            <a:ext cx="8520600" cy="649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2800"/>
              <a:t>План</a:t>
            </a:r>
          </a:p>
        </p:txBody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513600" y="775225"/>
            <a:ext cx="8436000" cy="3982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Значение информации для успеха деятельности организации</a:t>
            </a:r>
          </a:p>
          <a:p>
            <a:pPr indent="-381000" lvl="0" marL="457200" rtl="0" algn="just">
              <a:spcBef>
                <a:spcPts val="0"/>
              </a:spcBef>
              <a:spcAft>
                <a:spcPts val="50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Функциональность vs. безопасность</a:t>
            </a:r>
          </a:p>
          <a:p>
            <a:pPr indent="-381000" lvl="0" marL="457200" rtl="0" algn="just">
              <a:spcBef>
                <a:spcPts val="0"/>
              </a:spcBef>
              <a:spcAft>
                <a:spcPts val="50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Что такое безопасность информационных технологий</a:t>
            </a:r>
          </a:p>
          <a:p>
            <a:pPr indent="-381000" lvl="0" marL="457200" rtl="0" algn="just">
              <a:spcBef>
                <a:spcPts val="0"/>
              </a:spcBef>
              <a:spcAft>
                <a:spcPts val="50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Что и зачем необходимо защищать</a:t>
            </a:r>
          </a:p>
          <a:p>
            <a:pPr indent="-3810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Обеспечение информации как процесс управления рисками</a:t>
            </a:r>
          </a:p>
          <a:p>
            <a:pPr indent="-381000" lvl="0" marL="45720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Виды мер противодействия угрозам и основные способы защиты</a:t>
            </a:r>
          </a:p>
          <a:p>
            <a:pPr indent="-381000" lvl="0" marL="457200" rtl="0" algn="just">
              <a:spcBef>
                <a:spcPts val="0"/>
              </a:spcBef>
              <a:spcAft>
                <a:spcPts val="500"/>
              </a:spcAft>
              <a:buClr>
                <a:srgbClr val="000000"/>
              </a:buClr>
              <a:buSzPct val="100000"/>
              <a:buFont typeface="Times New Roman"/>
              <a:buAutoNum type="arabicPeriod"/>
            </a:pPr>
            <a:r>
              <a:rPr lang="ru" sz="2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Вопросы для размышления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type="title"/>
          </p:nvPr>
        </p:nvSpPr>
        <p:spPr>
          <a:xfrm>
            <a:off x="311700" y="87400"/>
            <a:ext cx="85206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Значение информации для успеха деятельности организации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sz="2400"/>
          </a:p>
        </p:txBody>
      </p:sp>
      <p:sp>
        <p:nvSpPr>
          <p:cNvPr id="98" name="Shape 98"/>
          <p:cNvSpPr txBox="1"/>
          <p:nvPr>
            <p:ph idx="1" type="body"/>
          </p:nvPr>
        </p:nvSpPr>
        <p:spPr>
          <a:xfrm>
            <a:off x="3518775" y="864650"/>
            <a:ext cx="5210700" cy="292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Char char="❖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Информация - это один из наиболее важных ресурсов организации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Char char="❖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Оперативность и достоверность информации позволяет снизить издержки и повысить эффективность деятельности организации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3175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/>
              <a:buChar char="❖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Особое значение приобретают системы сбора, обработки и передачи информации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descr="images.jpg" id="99" name="Shape 9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55925" y="907998"/>
            <a:ext cx="2851250" cy="2883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type="title"/>
          </p:nvPr>
        </p:nvSpPr>
        <p:spPr>
          <a:xfrm>
            <a:off x="311700" y="116850"/>
            <a:ext cx="85206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ru" sz="2200"/>
              <a:t>Значение информации для успеха деятельности организации</a:t>
            </a:r>
          </a:p>
        </p:txBody>
      </p:sp>
      <p:pic>
        <p:nvPicPr>
          <p:cNvPr descr="images (1).jpg" id="105" name="Shape 10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61475" y="1522750"/>
            <a:ext cx="2977925" cy="2230549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Shape 106"/>
          <p:cNvSpPr txBox="1"/>
          <p:nvPr>
            <p:ph type="title"/>
          </p:nvPr>
        </p:nvSpPr>
        <p:spPr>
          <a:xfrm>
            <a:off x="1003050" y="998175"/>
            <a:ext cx="31710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b="1"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Информация как ресурс</a:t>
            </a:r>
          </a:p>
        </p:txBody>
      </p:sp>
      <p:pic>
        <p:nvPicPr>
          <p:cNvPr descr="images (2).jpg" id="107" name="Shape 10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86500" y="1494666"/>
            <a:ext cx="2977925" cy="2230558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/>
          <p:nvPr>
            <p:ph type="title"/>
          </p:nvPr>
        </p:nvSpPr>
        <p:spPr>
          <a:xfrm>
            <a:off x="5141625" y="1054325"/>
            <a:ext cx="31710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lnSpc>
                <a:spcPct val="115000"/>
              </a:lnSpc>
              <a:spcBef>
                <a:spcPts val="0"/>
              </a:spcBef>
              <a:buNone/>
            </a:pPr>
            <a:r>
              <a:rPr b="1"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Финансовая информация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type="title"/>
          </p:nvPr>
        </p:nvSpPr>
        <p:spPr>
          <a:xfrm>
            <a:off x="311700" y="185575"/>
            <a:ext cx="85206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Функциональность vs. безопасность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14" name="Shape 114"/>
          <p:cNvSpPr/>
          <p:nvPr/>
        </p:nvSpPr>
        <p:spPr>
          <a:xfrm>
            <a:off x="3815000" y="915650"/>
            <a:ext cx="4793400" cy="861600"/>
          </a:xfrm>
          <a:prstGeom prst="roundRect">
            <a:avLst>
              <a:gd fmla="val 16667" name="adj"/>
            </a:avLst>
          </a:prstGeom>
          <a:solidFill>
            <a:srgbClr val="A4C2F4"/>
          </a:solidFill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1" i="1" lang="ru">
                <a:latin typeface="Times New Roman"/>
                <a:ea typeface="Times New Roman"/>
                <a:cs typeface="Times New Roman"/>
                <a:sym typeface="Times New Roman"/>
              </a:rPr>
              <a:t>Чем лучше защищена система, тем сложнее ее использовать. Чем сложнее использовать систему, тем менее защищенной она становится.</a:t>
            </a:r>
          </a:p>
        </p:txBody>
      </p:sp>
      <p:pic>
        <p:nvPicPr>
          <p:cNvPr id="115" name="Shape 1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61525" y="2010825"/>
            <a:ext cx="5143500" cy="2581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type="title"/>
          </p:nvPr>
        </p:nvSpPr>
        <p:spPr>
          <a:xfrm>
            <a:off x="252800" y="323000"/>
            <a:ext cx="85206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Что такое безопасность информационных технологий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21" name="Shape 121"/>
          <p:cNvSpPr/>
          <p:nvPr/>
        </p:nvSpPr>
        <p:spPr>
          <a:xfrm>
            <a:off x="995550" y="1004300"/>
            <a:ext cx="7152900" cy="1724400"/>
          </a:xfrm>
          <a:prstGeom prst="roundRect">
            <a:avLst>
              <a:gd fmla="val 16667" name="adj"/>
            </a:avLst>
          </a:prstGeom>
          <a:solidFill>
            <a:srgbClr val="9FC5E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indent="457200" lvl="0" rtl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Все аспекты, связанные с определением, достижением и поддержанием </a:t>
            </a:r>
            <a:r>
              <a:rPr b="1" lang="ru" sz="2000">
                <a:latin typeface="Times New Roman"/>
                <a:ea typeface="Times New Roman"/>
                <a:cs typeface="Times New Roman"/>
                <a:sym typeface="Times New Roman"/>
              </a:rPr>
              <a:t>конфиденциальности, целостности, доступности</a:t>
            </a: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, неотказуемости, учетности, аутентичности и достоверности информации или средств ее обработки  </a:t>
            </a:r>
          </a:p>
        </p:txBody>
      </p:sp>
      <p:sp>
        <p:nvSpPr>
          <p:cNvPr id="122" name="Shape 122"/>
          <p:cNvSpPr/>
          <p:nvPr/>
        </p:nvSpPr>
        <p:spPr>
          <a:xfrm>
            <a:off x="995550" y="3005800"/>
            <a:ext cx="7152900" cy="773100"/>
          </a:xfrm>
          <a:prstGeom prst="roundRect">
            <a:avLst>
              <a:gd fmla="val 16667" name="adj"/>
            </a:avLst>
          </a:prstGeom>
          <a:solidFill>
            <a:srgbClr val="B6D7A8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ru" sz="2000">
                <a:latin typeface="Times New Roman"/>
                <a:ea typeface="Times New Roman"/>
                <a:cs typeface="Times New Roman"/>
                <a:sym typeface="Times New Roman"/>
              </a:rPr>
              <a:t>Защита информации</a:t>
            </a: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b="1" lang="ru" sz="2000">
                <a:latin typeface="Times New Roman"/>
                <a:ea typeface="Times New Roman"/>
                <a:cs typeface="Times New Roman"/>
                <a:sym typeface="Times New Roman"/>
              </a:rPr>
              <a:t>это</a:t>
            </a: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 sz="2000">
                <a:latin typeface="Times New Roman"/>
                <a:ea typeface="Times New Roman"/>
                <a:cs typeface="Times New Roman"/>
                <a:sym typeface="Times New Roman"/>
              </a:rPr>
              <a:t>сложный и непрерывный </a:t>
            </a:r>
            <a:r>
              <a:rPr b="1" lang="ru" sz="2000">
                <a:latin typeface="Times New Roman"/>
                <a:ea typeface="Times New Roman"/>
                <a:cs typeface="Times New Roman"/>
                <a:sym typeface="Times New Roman"/>
              </a:rPr>
              <a:t>процесс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>
            <p:ph type="title"/>
          </p:nvPr>
        </p:nvSpPr>
        <p:spPr>
          <a:xfrm>
            <a:off x="252800" y="224825"/>
            <a:ext cx="85206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Что и зачем необходимо защищать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1298550" y="1016850"/>
            <a:ext cx="6254700" cy="3109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</a:t>
            </a:r>
            <a:r>
              <a:rPr b="1"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 защите нуждается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Техническая информация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Деловая информация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Персональные данные сотрудников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</a:t>
            </a:r>
            <a:r>
              <a:rPr b="1"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Конечная цель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Защита организации, ее клиентов и сотрудников от нанесения им материального и морального ущерба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/>
          <p:nvPr>
            <p:ph type="title"/>
          </p:nvPr>
        </p:nvSpPr>
        <p:spPr>
          <a:xfrm>
            <a:off x="252800" y="224825"/>
            <a:ext cx="85206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Обеспечение информации как процесс управления рисками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34" name="Shape 134"/>
          <p:cNvSpPr txBox="1"/>
          <p:nvPr>
            <p:ph idx="1" type="body"/>
          </p:nvPr>
        </p:nvSpPr>
        <p:spPr>
          <a:xfrm>
            <a:off x="3437975" y="1346450"/>
            <a:ext cx="5013000" cy="1831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 sz="140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Анализ угроз и выявление уязвимостей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Оценка рисков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Выбор и реализация защитных мер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Проверка принятия мер путем мониторинга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Оценка остаточных рисков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35" name="Shape 13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4600" y="1292600"/>
            <a:ext cx="1924050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/>
          <p:nvPr>
            <p:ph type="title"/>
          </p:nvPr>
        </p:nvSpPr>
        <p:spPr>
          <a:xfrm>
            <a:off x="252800" y="224825"/>
            <a:ext cx="8520600" cy="4965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/>
              <a:t>Оценка и управление рисками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</p:txBody>
      </p:sp>
      <p:sp>
        <p:nvSpPr>
          <p:cNvPr id="141" name="Shape 141"/>
          <p:cNvSpPr txBox="1"/>
          <p:nvPr>
            <p:ph idx="1" type="body"/>
          </p:nvPr>
        </p:nvSpPr>
        <p:spPr>
          <a:xfrm>
            <a:off x="3132775" y="1561850"/>
            <a:ext cx="5013000" cy="23250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Варианты обработки рисков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Уменьшение риска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Передача риска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Принятие риска</a:t>
            </a:r>
          </a:p>
          <a:p>
            <a:pPr indent="-228600" lvl="0" marL="45720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</a:pPr>
            <a:r>
              <a:rPr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Отказ от риска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ru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Проверка принятых мер и оценка остаточных рисков</a:t>
            </a:r>
          </a:p>
          <a:p>
            <a:pPr lv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42" name="Shape 1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4299" y="1384237"/>
            <a:ext cx="2316124" cy="2109737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Shape 143"/>
          <p:cNvSpPr/>
          <p:nvPr/>
        </p:nvSpPr>
        <p:spPr>
          <a:xfrm>
            <a:off x="2971200" y="951500"/>
            <a:ext cx="5305200" cy="496500"/>
          </a:xfrm>
          <a:prstGeom prst="roundRect">
            <a:avLst>
              <a:gd fmla="val 16667" name="adj"/>
            </a:avLst>
          </a:prstGeom>
          <a:solidFill>
            <a:srgbClr val="A4C2F4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b="1" lang="ru" sz="1800">
                <a:latin typeface="Times New Roman"/>
                <a:ea typeface="Times New Roman"/>
                <a:cs typeface="Times New Roman"/>
                <a:sym typeface="Times New Roman"/>
              </a:rPr>
              <a:t>Оценка риска= ущерб * вероятность реализации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