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5.xml"/>
  <Override ContentType="application/vnd.openxmlformats-officedocument.presentationml.comments+xml" PartName="/ppt/comments/comment6.xml"/>
  <Override ContentType="application/vnd.openxmlformats-officedocument.presentationml.comments+xml" PartName="/ppt/comments/comment7.xml"/>
  <Override ContentType="application/vnd.openxmlformats-officedocument.presentationml.comments+xml" PartName="/ppt/comments/comment4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7" name="Светлана Кочнева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 dt="2017-01-16T12:06:20.990">
    <p:pos x="6000" y="0"/>
    <p:text>Необходимо сделать текстовые выделение опорных слов в определении. Иначе это же можно прочитать и на бумажном носителе:)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2" dt="2017-01-16T12:07:17.936">
    <p:pos x="6000" y="0"/>
    <p:text>сократите текст для презентационной подачи материала, а не печатной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3" dt="2017-01-16T12:11:59.512">
    <p:pos x="6000" y="0"/>
    <p:text>пед.задача ролика? Одновременность и ролика и текста?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4" dt="2017-01-16T12:12:45.749">
    <p:pos x="6000" y="0"/>
    <p:text>сократите текст для презентации, а не МУ</p:text>
  </p:cm>
</p:cmLst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5" dt="2017-01-16T12:13:11.393">
    <p:pos x="6000" y="0"/>
    <p:text>аналогично</p:text>
  </p:cm>
</p:cmLst>
</file>

<file path=ppt/comments/comment6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6" dt="2017-01-16T12:14:00.991">
    <p:pos x="6000" y="0"/>
    <p:text>лучше через анимацию ввести каждый вопрос</p:text>
  </p:cm>
</p:cmLst>
</file>

<file path=ppt/comments/comment7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7" dt="2017-01-16T12:15:11.753">
    <p:pos x="6000" y="0"/>
    <p:text>посмотрите, пожалуйста, еще раз "смерть через РР" на нашем учебном сайте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6.xml"/><Relationship Id="rId4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Relationship Id="rId4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2.xml"/><Relationship Id="rId4" Type="http://schemas.openxmlformats.org/officeDocument/2006/relationships/image" Target="../media/image05.jpg"/><Relationship Id="rId5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3.xml"/><Relationship Id="rId4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51575" y="1055023"/>
            <a:ext cx="8222100" cy="238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Основы </a:t>
            </a:r>
          </a:p>
          <a:p>
            <a:pPr lvl="0">
              <a:spcBef>
                <a:spcPts val="0"/>
              </a:spcBef>
              <a:buNone/>
            </a:pPr>
            <a:r>
              <a:rPr lang="ru" sz="4800"/>
              <a:t>информационной безопасности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51586" y="4049400"/>
            <a:ext cx="69732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© Виткова Лидия Андреевна, ассистент кафедры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861750" y="224825"/>
            <a:ext cx="7333800" cy="82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Виды мер противодействия угрозам и основные способы защиты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272800" y="1579800"/>
            <a:ext cx="2755800" cy="232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Образовательные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Правовые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Физические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Технологические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Технические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Организационные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s (3).jpg"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725" y="1760826"/>
            <a:ext cx="2862975" cy="1775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252800" y="224825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Вопросы для размышления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2080875" y="848950"/>
            <a:ext cx="5181000" cy="41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Задумайтесь над следующими  вопросами :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034050" y="1337225"/>
            <a:ext cx="5181000" cy="82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Где Вы себя безопаснее чувствуете, работая на компьютере. В Университете или дома?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2947475" y="2235900"/>
            <a:ext cx="5826000" cy="82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 Приведите два-три фактора, которые делают Вашу работу в Университете или дома безопаснее.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675" y="1455875"/>
            <a:ext cx="2619375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idx="1" type="body"/>
          </p:nvPr>
        </p:nvSpPr>
        <p:spPr>
          <a:xfrm>
            <a:off x="2189050" y="3017825"/>
            <a:ext cx="5826000" cy="82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Знаете ли Вы, какие технические средства защиты информации используются дома и в Университете? 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252800" y="3839275"/>
            <a:ext cx="6413100" cy="93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Помогает ли Вам знание о том, какие используются меры защиты информации, чувствовать себя безопаснее при работе на компьютере?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ctrTitle"/>
          </p:nvPr>
        </p:nvSpPr>
        <p:spPr>
          <a:xfrm>
            <a:off x="590825" y="1629424"/>
            <a:ext cx="8222100" cy="1098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480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269050"/>
            <a:ext cx="8520600" cy="64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2800"/>
              <a:t>План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513600" y="775225"/>
            <a:ext cx="8436000" cy="398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Значение информации для успеха деятельности организации</a:t>
            </a:r>
          </a:p>
          <a:p>
            <a:pPr indent="-381000" lvl="0" marL="457200" rtl="0" algn="just"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Функциональность vs. безопасность</a:t>
            </a:r>
          </a:p>
          <a:p>
            <a:pPr indent="-381000" lvl="0" marL="457200" rtl="0" algn="just"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такое безопасность информационных технологий</a:t>
            </a:r>
          </a:p>
          <a:p>
            <a:pPr indent="-381000" lvl="0" marL="457200" rtl="0" algn="just"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и зачем необходимо защищать</a:t>
            </a: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информации как процесс управления рисками</a:t>
            </a: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Виды мер противодействия угрозам и основные способы защиты</a:t>
            </a:r>
          </a:p>
          <a:p>
            <a:pPr indent="-381000" lvl="0" marL="457200" rtl="0" algn="just"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Вопросы для размышления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87400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Значение информации для успеха деятельности организации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518775" y="864650"/>
            <a:ext cx="5210700" cy="292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❖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Информация - это один из наиболее важных ресурсов организации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❖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Оперативность и достоверность информации позволяет снизить издержки и повысить эффективность деятельности организации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❖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Особое значение приобретают системы сбора, обработки и передачи информации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s.jpg"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925" y="907998"/>
            <a:ext cx="2851250" cy="288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116850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2200"/>
              <a:t>Значение информации для успеха деятельности организации</a:t>
            </a:r>
          </a:p>
        </p:txBody>
      </p:sp>
      <p:pic>
        <p:nvPicPr>
          <p:cNvPr descr="images (1).jpg"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1475" y="1522750"/>
            <a:ext cx="2977925" cy="223054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>
            <p:ph type="title"/>
          </p:nvPr>
        </p:nvSpPr>
        <p:spPr>
          <a:xfrm>
            <a:off x="1003050" y="998175"/>
            <a:ext cx="31710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Информация как ресурс</a:t>
            </a:r>
          </a:p>
        </p:txBody>
      </p:sp>
      <p:pic>
        <p:nvPicPr>
          <p:cNvPr descr="images (2).jpg"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86500" y="1494666"/>
            <a:ext cx="2977925" cy="223055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>
            <p:ph type="title"/>
          </p:nvPr>
        </p:nvSpPr>
        <p:spPr>
          <a:xfrm>
            <a:off x="5141625" y="1054325"/>
            <a:ext cx="31710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Финансовая информация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185575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Функциональность vs. безопасность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14" name="Shape 114"/>
          <p:cNvSpPr/>
          <p:nvPr/>
        </p:nvSpPr>
        <p:spPr>
          <a:xfrm>
            <a:off x="3815000" y="915650"/>
            <a:ext cx="4793400" cy="8616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ru">
                <a:latin typeface="Times New Roman"/>
                <a:ea typeface="Times New Roman"/>
                <a:cs typeface="Times New Roman"/>
                <a:sym typeface="Times New Roman"/>
              </a:rPr>
              <a:t>Чем лучше защищена система, тем сложнее ее использовать. Чем сложнее использовать систему, тем менее защищенной она становится.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1525" y="2010825"/>
            <a:ext cx="5143500" cy="25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52800" y="323000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Что такое безопасность информационных технологий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1" name="Shape 121"/>
          <p:cNvSpPr/>
          <p:nvPr/>
        </p:nvSpPr>
        <p:spPr>
          <a:xfrm>
            <a:off x="995550" y="1004300"/>
            <a:ext cx="7152900" cy="1724400"/>
          </a:xfrm>
          <a:prstGeom prst="roundRect">
            <a:avLst>
              <a:gd fmla="val 16667" name="adj"/>
            </a:avLst>
          </a:pr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457200" lv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Все аспекты, связанные с определением, достижением и поддержанием </a:t>
            </a:r>
            <a:r>
              <a:rPr b="1" lang="ru" sz="2000">
                <a:latin typeface="Times New Roman"/>
                <a:ea typeface="Times New Roman"/>
                <a:cs typeface="Times New Roman"/>
                <a:sym typeface="Times New Roman"/>
              </a:rPr>
              <a:t>конфиденциальности, целостности, доступности</a:t>
            </a: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, неотказуемости, учетности, аутентичности и достоверности информации или средств ее обработки  </a:t>
            </a:r>
          </a:p>
        </p:txBody>
      </p:sp>
      <p:sp>
        <p:nvSpPr>
          <p:cNvPr id="122" name="Shape 122"/>
          <p:cNvSpPr/>
          <p:nvPr/>
        </p:nvSpPr>
        <p:spPr>
          <a:xfrm>
            <a:off x="995550" y="3005800"/>
            <a:ext cx="7152900" cy="77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2000">
                <a:latin typeface="Times New Roman"/>
                <a:ea typeface="Times New Roman"/>
                <a:cs typeface="Times New Roman"/>
                <a:sym typeface="Times New Roman"/>
              </a:rPr>
              <a:t>Защита информации</a:t>
            </a: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1" lang="ru" sz="2000"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сложный и непрерывный </a:t>
            </a:r>
            <a:r>
              <a:rPr b="1" lang="ru" sz="2000">
                <a:latin typeface="Times New Roman"/>
                <a:ea typeface="Times New Roman"/>
                <a:cs typeface="Times New Roman"/>
                <a:sym typeface="Times New Roman"/>
              </a:rPr>
              <a:t>процесс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252800" y="224825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Что и зачем необходимо защищать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298550" y="1016850"/>
            <a:ext cx="6254700" cy="310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защите нуждается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Техническая информация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Деловая информация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Персональные данные сотрудников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Конечная цель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Защита организации, ее клиентов и сотрудников от нанесения им материального и морального ущерба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252800" y="224825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Обеспечение информации как процесс управления рисками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437975" y="1346450"/>
            <a:ext cx="5013000" cy="183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угроз и выявление уязвимостей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рисков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Выбор и реализация защитных мер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принятия мер путем мониторинга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остаточных рисков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4600" y="1292600"/>
            <a:ext cx="192405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252800" y="224825"/>
            <a:ext cx="8520600" cy="49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Оценка и управление рисками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32775" y="1561850"/>
            <a:ext cx="5013000" cy="232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Варианты обработки рисков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Уменьшение риска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Передача риска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Принятие риска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Отказ от риска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принятых мер и оценка остаточных рисков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299" y="1384237"/>
            <a:ext cx="2316124" cy="210973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/>
          <p:nvPr/>
        </p:nvSpPr>
        <p:spPr>
          <a:xfrm>
            <a:off x="2971200" y="951500"/>
            <a:ext cx="5305200" cy="49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 sz="1800">
                <a:latin typeface="Times New Roman"/>
                <a:ea typeface="Times New Roman"/>
                <a:cs typeface="Times New Roman"/>
                <a:sym typeface="Times New Roman"/>
              </a:rPr>
              <a:t>Оценка риска= ущерб * вероятность реализации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